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5" r:id="rId9"/>
    <p:sldId id="266" r:id="rId10"/>
    <p:sldId id="267" r:id="rId11"/>
    <p:sldId id="268" r:id="rId12"/>
    <p:sldId id="269" r:id="rId13"/>
    <p:sldId id="270" r:id="rId14"/>
    <p:sldId id="272" r:id="rId15"/>
    <p:sldId id="273" r:id="rId16"/>
    <p:sldId id="278" r:id="rId17"/>
    <p:sldId id="274" r:id="rId18"/>
    <p:sldId id="275" r:id="rId19"/>
    <p:sldId id="276" r:id="rId20"/>
    <p:sldId id="277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nors Qi" initials="KQ" lastIdx="1" clrIdx="0">
    <p:extLst>
      <p:ext uri="{19B8F6BF-5375-455C-9EA6-DF929625EA0E}">
        <p15:presenceInfo xmlns:p15="http://schemas.microsoft.com/office/powerpoint/2012/main" userId="ec9cd929ed83726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5" d="100"/>
          <a:sy n="65" d="100"/>
        </p:scale>
        <p:origin x="653" y="-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9-22T10:32:13.065" idx="1">
    <p:pos x="10" y="10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CF79E3-54CC-4758-8515-238D1A1C6AC1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F0319322-6C70-4640-88D7-7FD2B8A8A6EA}">
      <dgm:prSet phldrT="[Text]"/>
      <dgm:spPr/>
      <dgm:t>
        <a:bodyPr/>
        <a:lstStyle/>
        <a:p>
          <a:r>
            <a:rPr lang="en-US" dirty="0"/>
            <a:t>Raise Capital</a:t>
          </a:r>
        </a:p>
      </dgm:t>
    </dgm:pt>
    <dgm:pt modelId="{9CF11EA1-9174-4A6D-89F1-3DDEF5CE1BFC}" type="parTrans" cxnId="{EA366E9C-9351-4713-A366-C40A97E24740}">
      <dgm:prSet/>
      <dgm:spPr/>
      <dgm:t>
        <a:bodyPr/>
        <a:lstStyle/>
        <a:p>
          <a:endParaRPr lang="en-US"/>
        </a:p>
      </dgm:t>
    </dgm:pt>
    <dgm:pt modelId="{667C2A68-BA49-4036-A1F1-CF21983E7E95}" type="sibTrans" cxnId="{EA366E9C-9351-4713-A366-C40A97E24740}">
      <dgm:prSet/>
      <dgm:spPr/>
      <dgm:t>
        <a:bodyPr/>
        <a:lstStyle/>
        <a:p>
          <a:endParaRPr lang="en-US"/>
        </a:p>
      </dgm:t>
    </dgm:pt>
    <dgm:pt modelId="{63037106-DFCA-4E08-9555-409855CA7A51}">
      <dgm:prSet phldrT="[Text]"/>
      <dgm:spPr/>
      <dgm:t>
        <a:bodyPr/>
        <a:lstStyle/>
        <a:p>
          <a:r>
            <a:rPr lang="en-US" dirty="0"/>
            <a:t>New Stock Offerings</a:t>
          </a:r>
        </a:p>
      </dgm:t>
    </dgm:pt>
    <dgm:pt modelId="{DB9ABEED-BD7D-41D8-84B9-4BC83488B43B}" type="parTrans" cxnId="{D9C4DDB4-C979-4AC7-9B1B-FAF15C686490}">
      <dgm:prSet/>
      <dgm:spPr/>
      <dgm:t>
        <a:bodyPr/>
        <a:lstStyle/>
        <a:p>
          <a:endParaRPr lang="en-US"/>
        </a:p>
      </dgm:t>
    </dgm:pt>
    <dgm:pt modelId="{4A2297D3-B404-453D-811D-1F848488BEAD}" type="sibTrans" cxnId="{D9C4DDB4-C979-4AC7-9B1B-FAF15C686490}">
      <dgm:prSet/>
      <dgm:spPr/>
      <dgm:t>
        <a:bodyPr/>
        <a:lstStyle/>
        <a:p>
          <a:endParaRPr lang="en-US"/>
        </a:p>
      </dgm:t>
    </dgm:pt>
    <dgm:pt modelId="{53443E59-8C74-4286-BA80-8E2C8E322BEC}">
      <dgm:prSet phldrT="[Text]"/>
      <dgm:spPr/>
      <dgm:t>
        <a:bodyPr/>
        <a:lstStyle/>
        <a:p>
          <a:r>
            <a:rPr lang="en-US" dirty="0"/>
            <a:t>Underwriting Fees</a:t>
          </a:r>
        </a:p>
      </dgm:t>
    </dgm:pt>
    <dgm:pt modelId="{E9E342F8-D60F-413B-A7C1-A7FB48477E7E}" type="parTrans" cxnId="{005C4035-4B1D-4BEF-9345-FE29F78DA2B4}">
      <dgm:prSet/>
      <dgm:spPr/>
      <dgm:t>
        <a:bodyPr/>
        <a:lstStyle/>
        <a:p>
          <a:endParaRPr lang="en-US"/>
        </a:p>
      </dgm:t>
    </dgm:pt>
    <dgm:pt modelId="{418BD2EA-38EB-45AD-8A03-D05AA69DDB10}" type="sibTrans" cxnId="{005C4035-4B1D-4BEF-9345-FE29F78DA2B4}">
      <dgm:prSet/>
      <dgm:spPr/>
      <dgm:t>
        <a:bodyPr/>
        <a:lstStyle/>
        <a:p>
          <a:endParaRPr lang="en-US"/>
        </a:p>
      </dgm:t>
    </dgm:pt>
    <dgm:pt modelId="{7193E9F7-4F19-4128-A22D-D43545B1DFB6}" type="pres">
      <dgm:prSet presAssocID="{D6CF79E3-54CC-4758-8515-238D1A1C6AC1}" presName="Name0" presStyleCnt="0">
        <dgm:presLayoutVars>
          <dgm:dir/>
          <dgm:resizeHandles val="exact"/>
        </dgm:presLayoutVars>
      </dgm:prSet>
      <dgm:spPr/>
    </dgm:pt>
    <dgm:pt modelId="{4C327774-B04C-46A5-BC55-4FCD6B49C19A}" type="pres">
      <dgm:prSet presAssocID="{F0319322-6C70-4640-88D7-7FD2B8A8A6EA}" presName="node" presStyleLbl="node1" presStyleIdx="0" presStyleCnt="3">
        <dgm:presLayoutVars>
          <dgm:bulletEnabled val="1"/>
        </dgm:presLayoutVars>
      </dgm:prSet>
      <dgm:spPr/>
    </dgm:pt>
    <dgm:pt modelId="{6F1D6792-6CF3-471D-BEEA-C7362EA623A5}" type="pres">
      <dgm:prSet presAssocID="{667C2A68-BA49-4036-A1F1-CF21983E7E95}" presName="sibTrans" presStyleLbl="sibTrans2D1" presStyleIdx="0" presStyleCnt="2"/>
      <dgm:spPr/>
    </dgm:pt>
    <dgm:pt modelId="{DDF88062-812A-414E-B0E3-A47E8C6E9F8F}" type="pres">
      <dgm:prSet presAssocID="{667C2A68-BA49-4036-A1F1-CF21983E7E95}" presName="connectorText" presStyleLbl="sibTrans2D1" presStyleIdx="0" presStyleCnt="2"/>
      <dgm:spPr/>
    </dgm:pt>
    <dgm:pt modelId="{E1A0B018-56C0-409D-99B3-FB89DB5E0CF3}" type="pres">
      <dgm:prSet presAssocID="{63037106-DFCA-4E08-9555-409855CA7A51}" presName="node" presStyleLbl="node1" presStyleIdx="1" presStyleCnt="3">
        <dgm:presLayoutVars>
          <dgm:bulletEnabled val="1"/>
        </dgm:presLayoutVars>
      </dgm:prSet>
      <dgm:spPr/>
    </dgm:pt>
    <dgm:pt modelId="{383EC1D5-85AF-497B-B9EC-5C39D7F1782F}" type="pres">
      <dgm:prSet presAssocID="{4A2297D3-B404-453D-811D-1F848488BEAD}" presName="sibTrans" presStyleLbl="sibTrans2D1" presStyleIdx="1" presStyleCnt="2"/>
      <dgm:spPr/>
    </dgm:pt>
    <dgm:pt modelId="{2BE7B1CE-2155-4911-8452-22DDD31DC48B}" type="pres">
      <dgm:prSet presAssocID="{4A2297D3-B404-453D-811D-1F848488BEAD}" presName="connectorText" presStyleLbl="sibTrans2D1" presStyleIdx="1" presStyleCnt="2"/>
      <dgm:spPr/>
    </dgm:pt>
    <dgm:pt modelId="{6162DAD5-1D05-450C-80EB-785C62DAD4FA}" type="pres">
      <dgm:prSet presAssocID="{53443E59-8C74-4286-BA80-8E2C8E322BEC}" presName="node" presStyleLbl="node1" presStyleIdx="2" presStyleCnt="3">
        <dgm:presLayoutVars>
          <dgm:bulletEnabled val="1"/>
        </dgm:presLayoutVars>
      </dgm:prSet>
      <dgm:spPr/>
    </dgm:pt>
  </dgm:ptLst>
  <dgm:cxnLst>
    <dgm:cxn modelId="{EA366E9C-9351-4713-A366-C40A97E24740}" srcId="{D6CF79E3-54CC-4758-8515-238D1A1C6AC1}" destId="{F0319322-6C70-4640-88D7-7FD2B8A8A6EA}" srcOrd="0" destOrd="0" parTransId="{9CF11EA1-9174-4A6D-89F1-3DDEF5CE1BFC}" sibTransId="{667C2A68-BA49-4036-A1F1-CF21983E7E95}"/>
    <dgm:cxn modelId="{5D632BE2-E121-4E69-A63C-4AD82F61465E}" type="presOf" srcId="{667C2A68-BA49-4036-A1F1-CF21983E7E95}" destId="{DDF88062-812A-414E-B0E3-A47E8C6E9F8F}" srcOrd="1" destOrd="0" presId="urn:microsoft.com/office/officeart/2005/8/layout/process1"/>
    <dgm:cxn modelId="{AE518137-0E20-4FFF-B6A1-840019C24F9A}" type="presOf" srcId="{F0319322-6C70-4640-88D7-7FD2B8A8A6EA}" destId="{4C327774-B04C-46A5-BC55-4FCD6B49C19A}" srcOrd="0" destOrd="0" presId="urn:microsoft.com/office/officeart/2005/8/layout/process1"/>
    <dgm:cxn modelId="{FC1572CA-AFB1-40BD-881F-244745120B3E}" type="presOf" srcId="{D6CF79E3-54CC-4758-8515-238D1A1C6AC1}" destId="{7193E9F7-4F19-4128-A22D-D43545B1DFB6}" srcOrd="0" destOrd="0" presId="urn:microsoft.com/office/officeart/2005/8/layout/process1"/>
    <dgm:cxn modelId="{AC352BF0-8557-43C4-88D5-F1B5CC0D2FE9}" type="presOf" srcId="{4A2297D3-B404-453D-811D-1F848488BEAD}" destId="{2BE7B1CE-2155-4911-8452-22DDD31DC48B}" srcOrd="1" destOrd="0" presId="urn:microsoft.com/office/officeart/2005/8/layout/process1"/>
    <dgm:cxn modelId="{F63A514A-672C-4FDD-90C0-D6E2A5F5E520}" type="presOf" srcId="{667C2A68-BA49-4036-A1F1-CF21983E7E95}" destId="{6F1D6792-6CF3-471D-BEEA-C7362EA623A5}" srcOrd="0" destOrd="0" presId="urn:microsoft.com/office/officeart/2005/8/layout/process1"/>
    <dgm:cxn modelId="{BF36896B-9DC7-420C-A42E-A428E4378F0B}" type="presOf" srcId="{63037106-DFCA-4E08-9555-409855CA7A51}" destId="{E1A0B018-56C0-409D-99B3-FB89DB5E0CF3}" srcOrd="0" destOrd="0" presId="urn:microsoft.com/office/officeart/2005/8/layout/process1"/>
    <dgm:cxn modelId="{D9C4DDB4-C979-4AC7-9B1B-FAF15C686490}" srcId="{D6CF79E3-54CC-4758-8515-238D1A1C6AC1}" destId="{63037106-DFCA-4E08-9555-409855CA7A51}" srcOrd="1" destOrd="0" parTransId="{DB9ABEED-BD7D-41D8-84B9-4BC83488B43B}" sibTransId="{4A2297D3-B404-453D-811D-1F848488BEAD}"/>
    <dgm:cxn modelId="{17E348B9-432B-4984-93F8-CED3E15E6D8E}" type="presOf" srcId="{4A2297D3-B404-453D-811D-1F848488BEAD}" destId="{383EC1D5-85AF-497B-B9EC-5C39D7F1782F}" srcOrd="0" destOrd="0" presId="urn:microsoft.com/office/officeart/2005/8/layout/process1"/>
    <dgm:cxn modelId="{005C4035-4B1D-4BEF-9345-FE29F78DA2B4}" srcId="{D6CF79E3-54CC-4758-8515-238D1A1C6AC1}" destId="{53443E59-8C74-4286-BA80-8E2C8E322BEC}" srcOrd="2" destOrd="0" parTransId="{E9E342F8-D60F-413B-A7C1-A7FB48477E7E}" sibTransId="{418BD2EA-38EB-45AD-8A03-D05AA69DDB10}"/>
    <dgm:cxn modelId="{F9AC2DE6-F5F7-4400-87CE-072006FF5C24}" type="presOf" srcId="{53443E59-8C74-4286-BA80-8E2C8E322BEC}" destId="{6162DAD5-1D05-450C-80EB-785C62DAD4FA}" srcOrd="0" destOrd="0" presId="urn:microsoft.com/office/officeart/2005/8/layout/process1"/>
    <dgm:cxn modelId="{6B3266A9-47F4-41CF-86A6-FDBB1B754658}" type="presParOf" srcId="{7193E9F7-4F19-4128-A22D-D43545B1DFB6}" destId="{4C327774-B04C-46A5-BC55-4FCD6B49C19A}" srcOrd="0" destOrd="0" presId="urn:microsoft.com/office/officeart/2005/8/layout/process1"/>
    <dgm:cxn modelId="{EE36343C-8E7C-448A-B65E-CB413CCC6C25}" type="presParOf" srcId="{7193E9F7-4F19-4128-A22D-D43545B1DFB6}" destId="{6F1D6792-6CF3-471D-BEEA-C7362EA623A5}" srcOrd="1" destOrd="0" presId="urn:microsoft.com/office/officeart/2005/8/layout/process1"/>
    <dgm:cxn modelId="{C6BEEA22-A8E8-4709-B023-D1FC1E552CA7}" type="presParOf" srcId="{6F1D6792-6CF3-471D-BEEA-C7362EA623A5}" destId="{DDF88062-812A-414E-B0E3-A47E8C6E9F8F}" srcOrd="0" destOrd="0" presId="urn:microsoft.com/office/officeart/2005/8/layout/process1"/>
    <dgm:cxn modelId="{8A108341-F02C-46D4-936E-51823BF1D47C}" type="presParOf" srcId="{7193E9F7-4F19-4128-A22D-D43545B1DFB6}" destId="{E1A0B018-56C0-409D-99B3-FB89DB5E0CF3}" srcOrd="2" destOrd="0" presId="urn:microsoft.com/office/officeart/2005/8/layout/process1"/>
    <dgm:cxn modelId="{94A2CF61-9BC9-4174-A579-D174856EC69A}" type="presParOf" srcId="{7193E9F7-4F19-4128-A22D-D43545B1DFB6}" destId="{383EC1D5-85AF-497B-B9EC-5C39D7F1782F}" srcOrd="3" destOrd="0" presId="urn:microsoft.com/office/officeart/2005/8/layout/process1"/>
    <dgm:cxn modelId="{1C845371-19E5-41B2-BD6E-E8F76FA42C61}" type="presParOf" srcId="{383EC1D5-85AF-497B-B9EC-5C39D7F1782F}" destId="{2BE7B1CE-2155-4911-8452-22DDD31DC48B}" srcOrd="0" destOrd="0" presId="urn:microsoft.com/office/officeart/2005/8/layout/process1"/>
    <dgm:cxn modelId="{34C27738-8B15-431D-8274-16841F44FE8D}" type="presParOf" srcId="{7193E9F7-4F19-4128-A22D-D43545B1DFB6}" destId="{6162DAD5-1D05-450C-80EB-785C62DAD4FA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9BB03F3-4D53-4EFE-85D1-A9EC3CC7B043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25412A5-7C8C-4732-8920-F199480827FC}">
      <dgm:prSet phldrT="[Text]"/>
      <dgm:spPr/>
      <dgm:t>
        <a:bodyPr/>
        <a:lstStyle/>
        <a:p>
          <a:r>
            <a:rPr lang="en-US" dirty="0"/>
            <a:t>$200,000</a:t>
          </a:r>
        </a:p>
      </dgm:t>
    </dgm:pt>
    <dgm:pt modelId="{57D9E1FA-BB9E-4CE7-BBB3-BF5788674D7D}" type="parTrans" cxnId="{A95C8DF6-E090-4664-A9C3-606CCE52C06C}">
      <dgm:prSet/>
      <dgm:spPr/>
      <dgm:t>
        <a:bodyPr/>
        <a:lstStyle/>
        <a:p>
          <a:endParaRPr lang="en-US"/>
        </a:p>
      </dgm:t>
    </dgm:pt>
    <dgm:pt modelId="{69097726-A0E8-49A1-AF75-E3053F93705D}" type="sibTrans" cxnId="{A95C8DF6-E090-4664-A9C3-606CCE52C06C}">
      <dgm:prSet/>
      <dgm:spPr/>
      <dgm:t>
        <a:bodyPr/>
        <a:lstStyle/>
        <a:p>
          <a:endParaRPr lang="en-US"/>
        </a:p>
      </dgm:t>
    </dgm:pt>
    <dgm:pt modelId="{61A4DB77-61C3-4A1E-B158-9BFF9D4DCAB2}">
      <dgm:prSet phldrT="[Text]" custT="1"/>
      <dgm:spPr/>
      <dgm:t>
        <a:bodyPr/>
        <a:lstStyle/>
        <a:p>
          <a:r>
            <a:rPr lang="en-US" sz="2400" dirty="0"/>
            <a:t>$163,800 net discount income</a:t>
          </a:r>
        </a:p>
      </dgm:t>
    </dgm:pt>
    <dgm:pt modelId="{F8B2C5B6-9A0A-4179-8229-CBECD6498BC9}" type="parTrans" cxnId="{A136D1E4-5B96-4B85-A1CD-A58EFACAA1CE}">
      <dgm:prSet/>
      <dgm:spPr/>
      <dgm:t>
        <a:bodyPr/>
        <a:lstStyle/>
        <a:p>
          <a:endParaRPr lang="en-US"/>
        </a:p>
      </dgm:t>
    </dgm:pt>
    <dgm:pt modelId="{5BB74C28-30D7-4C6E-8D4A-2A6EFA7C1EB3}" type="sibTrans" cxnId="{A136D1E4-5B96-4B85-A1CD-A58EFACAA1CE}">
      <dgm:prSet/>
      <dgm:spPr/>
      <dgm:t>
        <a:bodyPr/>
        <a:lstStyle/>
        <a:p>
          <a:endParaRPr lang="en-US"/>
        </a:p>
      </dgm:t>
    </dgm:pt>
    <dgm:pt modelId="{D57D3A3C-DAE1-4F03-B512-26F83563CCC3}">
      <dgm:prSet phldrT="[Text]" custT="1"/>
      <dgm:spPr/>
      <dgm:t>
        <a:bodyPr/>
        <a:lstStyle/>
        <a:p>
          <a:r>
            <a:rPr lang="en-US" sz="2400" dirty="0"/>
            <a:t>$182,600 return on investment</a:t>
          </a:r>
        </a:p>
      </dgm:t>
    </dgm:pt>
    <dgm:pt modelId="{84BC7974-2B78-40F8-93F6-AE5D89631476}" type="parTrans" cxnId="{640A6232-2FF3-42C1-A948-37283452156B}">
      <dgm:prSet/>
      <dgm:spPr/>
      <dgm:t>
        <a:bodyPr/>
        <a:lstStyle/>
        <a:p>
          <a:endParaRPr lang="en-US"/>
        </a:p>
      </dgm:t>
    </dgm:pt>
    <dgm:pt modelId="{E7C33171-10AE-4BAA-8772-61B5281EF723}" type="sibTrans" cxnId="{640A6232-2FF3-42C1-A948-37283452156B}">
      <dgm:prSet/>
      <dgm:spPr/>
      <dgm:t>
        <a:bodyPr/>
        <a:lstStyle/>
        <a:p>
          <a:endParaRPr lang="en-US"/>
        </a:p>
      </dgm:t>
    </dgm:pt>
    <dgm:pt modelId="{F7C58C85-50ED-4C78-B572-67106353D324}">
      <dgm:prSet phldrT="[Text]" custT="1"/>
      <dgm:spPr/>
      <dgm:t>
        <a:bodyPr/>
        <a:lstStyle/>
        <a:p>
          <a:r>
            <a:rPr lang="en-US" sz="2400" dirty="0"/>
            <a:t>$74,600 abnormal return on investment</a:t>
          </a:r>
        </a:p>
      </dgm:t>
    </dgm:pt>
    <dgm:pt modelId="{FE6842F8-68D4-4F8B-BB55-52B68B7FBA0E}" type="parTrans" cxnId="{3A00152E-2193-4F15-BBDA-91822558FBED}">
      <dgm:prSet/>
      <dgm:spPr/>
      <dgm:t>
        <a:bodyPr/>
        <a:lstStyle/>
        <a:p>
          <a:endParaRPr lang="en-US"/>
        </a:p>
      </dgm:t>
    </dgm:pt>
    <dgm:pt modelId="{C0679D0B-98CD-4E78-9B55-352A774A3DE4}" type="sibTrans" cxnId="{3A00152E-2193-4F15-BBDA-91822558FBED}">
      <dgm:prSet/>
      <dgm:spPr/>
      <dgm:t>
        <a:bodyPr/>
        <a:lstStyle/>
        <a:p>
          <a:endParaRPr lang="en-US"/>
        </a:p>
      </dgm:t>
    </dgm:pt>
    <dgm:pt modelId="{D87244BC-1848-4E35-A974-A66FA3C7B9E5}">
      <dgm:prSet phldrT="[Text]" custT="1"/>
      <dgm:spPr/>
      <dgm:t>
        <a:bodyPr/>
        <a:lstStyle/>
        <a:p>
          <a:r>
            <a:rPr lang="en-US" sz="2800" b="1" dirty="0">
              <a:solidFill>
                <a:schemeClr val="accent1"/>
              </a:solidFill>
            </a:rPr>
            <a:t>$421,000</a:t>
          </a:r>
          <a:endParaRPr lang="en-US" sz="2400" dirty="0">
            <a:solidFill>
              <a:schemeClr val="tx1"/>
            </a:solidFill>
          </a:endParaRPr>
        </a:p>
      </dgm:t>
    </dgm:pt>
    <dgm:pt modelId="{D5F1FFDB-7931-4085-B4FE-7B0AB76F1BCF}" type="parTrans" cxnId="{DCB805B3-DFBD-4049-8821-48069E0510D1}">
      <dgm:prSet/>
      <dgm:spPr/>
      <dgm:t>
        <a:bodyPr/>
        <a:lstStyle/>
        <a:p>
          <a:endParaRPr lang="en-US"/>
        </a:p>
      </dgm:t>
    </dgm:pt>
    <dgm:pt modelId="{790E9CA2-C552-4221-8EDB-4B2EE662BA96}" type="sibTrans" cxnId="{DCB805B3-DFBD-4049-8821-48069E0510D1}">
      <dgm:prSet/>
      <dgm:spPr/>
      <dgm:t>
        <a:bodyPr/>
        <a:lstStyle/>
        <a:p>
          <a:endParaRPr lang="en-US"/>
        </a:p>
      </dgm:t>
    </dgm:pt>
    <dgm:pt modelId="{48D8B038-8D14-45FF-97C7-C53FCC9EC6AC}" type="pres">
      <dgm:prSet presAssocID="{99BB03F3-4D53-4EFE-85D1-A9EC3CC7B043}" presName="Name0" presStyleCnt="0">
        <dgm:presLayoutVars>
          <dgm:dir/>
          <dgm:animLvl val="lvl"/>
          <dgm:resizeHandles/>
        </dgm:presLayoutVars>
      </dgm:prSet>
      <dgm:spPr/>
    </dgm:pt>
    <dgm:pt modelId="{6CF6E449-23FC-4E8B-8B75-AB646FB6D13A}" type="pres">
      <dgm:prSet presAssocID="{325412A5-7C8C-4732-8920-F199480827FC}" presName="linNode" presStyleCnt="0"/>
      <dgm:spPr/>
    </dgm:pt>
    <dgm:pt modelId="{D8F1AB83-CC32-4014-92C8-C8A7EB7789AD}" type="pres">
      <dgm:prSet presAssocID="{325412A5-7C8C-4732-8920-F199480827FC}" presName="parentShp" presStyleLbl="node1" presStyleIdx="0" presStyleCnt="1">
        <dgm:presLayoutVars>
          <dgm:bulletEnabled val="1"/>
        </dgm:presLayoutVars>
      </dgm:prSet>
      <dgm:spPr/>
    </dgm:pt>
    <dgm:pt modelId="{69AC7BE3-7076-440F-B269-035FED7E483C}" type="pres">
      <dgm:prSet presAssocID="{325412A5-7C8C-4732-8920-F199480827FC}" presName="childShp" presStyleLbl="bgAccFollowNode1" presStyleIdx="0" presStyleCnt="1">
        <dgm:presLayoutVars>
          <dgm:bulletEnabled val="1"/>
        </dgm:presLayoutVars>
      </dgm:prSet>
      <dgm:spPr/>
    </dgm:pt>
  </dgm:ptLst>
  <dgm:cxnLst>
    <dgm:cxn modelId="{A95C8DF6-E090-4664-A9C3-606CCE52C06C}" srcId="{99BB03F3-4D53-4EFE-85D1-A9EC3CC7B043}" destId="{325412A5-7C8C-4732-8920-F199480827FC}" srcOrd="0" destOrd="0" parTransId="{57D9E1FA-BB9E-4CE7-BBB3-BF5788674D7D}" sibTransId="{69097726-A0E8-49A1-AF75-E3053F93705D}"/>
    <dgm:cxn modelId="{32585B2D-C713-40D3-A07D-50866AB3A756}" type="presOf" srcId="{D87244BC-1848-4E35-A974-A66FA3C7B9E5}" destId="{69AC7BE3-7076-440F-B269-035FED7E483C}" srcOrd="0" destOrd="3" presId="urn:microsoft.com/office/officeart/2005/8/layout/vList6"/>
    <dgm:cxn modelId="{DEB2593D-97BA-4B76-BF0C-E25CD4BC2CD3}" type="presOf" srcId="{D57D3A3C-DAE1-4F03-B512-26F83563CCC3}" destId="{69AC7BE3-7076-440F-B269-035FED7E483C}" srcOrd="0" destOrd="1" presId="urn:microsoft.com/office/officeart/2005/8/layout/vList6"/>
    <dgm:cxn modelId="{A136D1E4-5B96-4B85-A1CD-A58EFACAA1CE}" srcId="{325412A5-7C8C-4732-8920-F199480827FC}" destId="{61A4DB77-61C3-4A1E-B158-9BFF9D4DCAB2}" srcOrd="0" destOrd="0" parTransId="{F8B2C5B6-9A0A-4179-8229-CBECD6498BC9}" sibTransId="{5BB74C28-30D7-4C6E-8D4A-2A6EFA7C1EB3}"/>
    <dgm:cxn modelId="{640A6232-2FF3-42C1-A948-37283452156B}" srcId="{325412A5-7C8C-4732-8920-F199480827FC}" destId="{D57D3A3C-DAE1-4F03-B512-26F83563CCC3}" srcOrd="1" destOrd="0" parTransId="{84BC7974-2B78-40F8-93F6-AE5D89631476}" sibTransId="{E7C33171-10AE-4BAA-8772-61B5281EF723}"/>
    <dgm:cxn modelId="{DCB805B3-DFBD-4049-8821-48069E0510D1}" srcId="{325412A5-7C8C-4732-8920-F199480827FC}" destId="{D87244BC-1848-4E35-A974-A66FA3C7B9E5}" srcOrd="3" destOrd="0" parTransId="{D5F1FFDB-7931-4085-B4FE-7B0AB76F1BCF}" sibTransId="{790E9CA2-C552-4221-8EDB-4B2EE662BA96}"/>
    <dgm:cxn modelId="{BF3BCD2E-2EAD-47ED-911C-07985F9D8D54}" type="presOf" srcId="{325412A5-7C8C-4732-8920-F199480827FC}" destId="{D8F1AB83-CC32-4014-92C8-C8A7EB7789AD}" srcOrd="0" destOrd="0" presId="urn:microsoft.com/office/officeart/2005/8/layout/vList6"/>
    <dgm:cxn modelId="{A9D3AEF4-6195-4554-B7C5-2FF99D716318}" type="presOf" srcId="{F7C58C85-50ED-4C78-B572-67106353D324}" destId="{69AC7BE3-7076-440F-B269-035FED7E483C}" srcOrd="0" destOrd="2" presId="urn:microsoft.com/office/officeart/2005/8/layout/vList6"/>
    <dgm:cxn modelId="{2BF7D2DB-ED8E-416B-8DDD-738CD30DAB23}" type="presOf" srcId="{99BB03F3-4D53-4EFE-85D1-A9EC3CC7B043}" destId="{48D8B038-8D14-45FF-97C7-C53FCC9EC6AC}" srcOrd="0" destOrd="0" presId="urn:microsoft.com/office/officeart/2005/8/layout/vList6"/>
    <dgm:cxn modelId="{3A00152E-2193-4F15-BBDA-91822558FBED}" srcId="{325412A5-7C8C-4732-8920-F199480827FC}" destId="{F7C58C85-50ED-4C78-B572-67106353D324}" srcOrd="2" destOrd="0" parTransId="{FE6842F8-68D4-4F8B-BB55-52B68B7FBA0E}" sibTransId="{C0679D0B-98CD-4E78-9B55-352A774A3DE4}"/>
    <dgm:cxn modelId="{5FDB9065-F24C-4977-9097-616C09F75452}" type="presOf" srcId="{61A4DB77-61C3-4A1E-B158-9BFF9D4DCAB2}" destId="{69AC7BE3-7076-440F-B269-035FED7E483C}" srcOrd="0" destOrd="0" presId="urn:microsoft.com/office/officeart/2005/8/layout/vList6"/>
    <dgm:cxn modelId="{6EF803AA-F506-42C9-8573-2F832B2ABDA1}" type="presParOf" srcId="{48D8B038-8D14-45FF-97C7-C53FCC9EC6AC}" destId="{6CF6E449-23FC-4E8B-8B75-AB646FB6D13A}" srcOrd="0" destOrd="0" presId="urn:microsoft.com/office/officeart/2005/8/layout/vList6"/>
    <dgm:cxn modelId="{BF0A39F1-30DE-48C4-AF97-0F00290BCAB4}" type="presParOf" srcId="{6CF6E449-23FC-4E8B-8B75-AB646FB6D13A}" destId="{D8F1AB83-CC32-4014-92C8-C8A7EB7789AD}" srcOrd="0" destOrd="0" presId="urn:microsoft.com/office/officeart/2005/8/layout/vList6"/>
    <dgm:cxn modelId="{ECAD528D-80E6-405E-8A8D-9F21B06FDAD9}" type="presParOf" srcId="{6CF6E449-23FC-4E8B-8B75-AB646FB6D13A}" destId="{69AC7BE3-7076-440F-B269-035FED7E483C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C72218B-13C0-4570-91EC-11DD5807FA7D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0803572-4B7A-4E05-B0E6-59D2DC3174EC}">
      <dgm:prSet phldrT="[Text]"/>
      <dgm:spPr/>
      <dgm:t>
        <a:bodyPr/>
        <a:lstStyle/>
        <a:p>
          <a:r>
            <a:rPr lang="en-US" dirty="0"/>
            <a:t>Informed</a:t>
          </a:r>
        </a:p>
      </dgm:t>
    </dgm:pt>
    <dgm:pt modelId="{9AB42B16-0958-446F-8E9D-4B863847314B}" type="parTrans" cxnId="{9E1E9654-0D35-4BAB-8794-C96D152340BD}">
      <dgm:prSet/>
      <dgm:spPr/>
      <dgm:t>
        <a:bodyPr/>
        <a:lstStyle/>
        <a:p>
          <a:endParaRPr lang="en-US"/>
        </a:p>
      </dgm:t>
    </dgm:pt>
    <dgm:pt modelId="{39963E33-A5F1-4D73-AC1C-63C5F8967C55}" type="sibTrans" cxnId="{9E1E9654-0D35-4BAB-8794-C96D152340BD}">
      <dgm:prSet/>
      <dgm:spPr/>
      <dgm:t>
        <a:bodyPr/>
        <a:lstStyle/>
        <a:p>
          <a:endParaRPr lang="en-US"/>
        </a:p>
      </dgm:t>
    </dgm:pt>
    <dgm:pt modelId="{CB406AAA-38E4-4021-A709-DBA831398419}">
      <dgm:prSet phldrT="[Text]"/>
      <dgm:spPr/>
      <dgm:t>
        <a:bodyPr/>
        <a:lstStyle/>
        <a:p>
          <a:r>
            <a:rPr lang="en-US" dirty="0"/>
            <a:t>Undesired Market Risks</a:t>
          </a:r>
        </a:p>
      </dgm:t>
    </dgm:pt>
    <dgm:pt modelId="{CDA25BE7-1E09-45AE-BE88-D816307ECDDD}" type="parTrans" cxnId="{4B08AB5E-E0E7-4C44-9B7E-CBC4576704B3}">
      <dgm:prSet/>
      <dgm:spPr/>
      <dgm:t>
        <a:bodyPr/>
        <a:lstStyle/>
        <a:p>
          <a:endParaRPr lang="en-US"/>
        </a:p>
      </dgm:t>
    </dgm:pt>
    <dgm:pt modelId="{1EEB7898-C20C-43B4-827A-E16121E55049}" type="sibTrans" cxnId="{4B08AB5E-E0E7-4C44-9B7E-CBC4576704B3}">
      <dgm:prSet/>
      <dgm:spPr/>
      <dgm:t>
        <a:bodyPr/>
        <a:lstStyle/>
        <a:p>
          <a:endParaRPr lang="en-US"/>
        </a:p>
      </dgm:t>
    </dgm:pt>
    <dgm:pt modelId="{49E4D9D4-8AEE-474C-A725-94D0D8A016A0}">
      <dgm:prSet phldrT="[Text]"/>
      <dgm:spPr/>
      <dgm:t>
        <a:bodyPr/>
        <a:lstStyle/>
        <a:p>
          <a:r>
            <a:rPr lang="en-US" dirty="0"/>
            <a:t>Monitor</a:t>
          </a:r>
        </a:p>
      </dgm:t>
    </dgm:pt>
    <dgm:pt modelId="{F721A9F1-F3A2-49D4-98FB-5E09389872D1}" type="parTrans" cxnId="{624265C0-42A0-4CCF-8E79-81ABF4B62098}">
      <dgm:prSet/>
      <dgm:spPr/>
      <dgm:t>
        <a:bodyPr/>
        <a:lstStyle/>
        <a:p>
          <a:endParaRPr lang="en-US"/>
        </a:p>
      </dgm:t>
    </dgm:pt>
    <dgm:pt modelId="{CFADB6AB-2C68-4276-A896-FFF44E4F2F39}" type="sibTrans" cxnId="{624265C0-42A0-4CCF-8E79-81ABF4B62098}">
      <dgm:prSet/>
      <dgm:spPr/>
      <dgm:t>
        <a:bodyPr/>
        <a:lstStyle/>
        <a:p>
          <a:endParaRPr lang="en-US"/>
        </a:p>
      </dgm:t>
    </dgm:pt>
    <dgm:pt modelId="{23042974-6F19-420B-860C-536108C47920}">
      <dgm:prSet phldrT="[Text]"/>
      <dgm:spPr/>
      <dgm:t>
        <a:bodyPr/>
        <a:lstStyle/>
        <a:p>
          <a:r>
            <a:rPr lang="en-US" dirty="0"/>
            <a:t>Secondary Market Transaction Costs</a:t>
          </a:r>
        </a:p>
      </dgm:t>
    </dgm:pt>
    <dgm:pt modelId="{BA1BF2D6-B097-4C53-BB3D-CE286A16DADD}" type="parTrans" cxnId="{B7DD09C4-2164-4851-8281-ECBDDBA22332}">
      <dgm:prSet/>
      <dgm:spPr/>
      <dgm:t>
        <a:bodyPr/>
        <a:lstStyle/>
        <a:p>
          <a:endParaRPr lang="en-US"/>
        </a:p>
      </dgm:t>
    </dgm:pt>
    <dgm:pt modelId="{53182DFE-282D-46B6-81A6-263D0DB112DA}" type="sibTrans" cxnId="{B7DD09C4-2164-4851-8281-ECBDDBA22332}">
      <dgm:prSet/>
      <dgm:spPr/>
      <dgm:t>
        <a:bodyPr/>
        <a:lstStyle/>
        <a:p>
          <a:endParaRPr lang="en-US"/>
        </a:p>
      </dgm:t>
    </dgm:pt>
    <dgm:pt modelId="{6E1EF086-8EC8-4F5E-AA31-D09D6B7EB2CF}">
      <dgm:prSet phldrT="[Text]"/>
      <dgm:spPr/>
      <dgm:t>
        <a:bodyPr/>
        <a:lstStyle/>
        <a:p>
          <a:r>
            <a:rPr lang="en-US" dirty="0"/>
            <a:t>Margin Requirements &amp; Tax Laws</a:t>
          </a:r>
        </a:p>
      </dgm:t>
    </dgm:pt>
    <dgm:pt modelId="{2F17E44F-F1CB-4647-9950-4B167764877A}" type="parTrans" cxnId="{A450AB9C-C18E-4BDF-A24B-5B53C3336BB8}">
      <dgm:prSet/>
      <dgm:spPr/>
      <dgm:t>
        <a:bodyPr/>
        <a:lstStyle/>
        <a:p>
          <a:endParaRPr lang="en-US"/>
        </a:p>
      </dgm:t>
    </dgm:pt>
    <dgm:pt modelId="{984A18A9-0F43-4A99-8168-A57E9F92DC71}" type="sibTrans" cxnId="{A450AB9C-C18E-4BDF-A24B-5B53C3336BB8}">
      <dgm:prSet/>
      <dgm:spPr/>
      <dgm:t>
        <a:bodyPr/>
        <a:lstStyle/>
        <a:p>
          <a:endParaRPr lang="en-US"/>
        </a:p>
      </dgm:t>
    </dgm:pt>
    <dgm:pt modelId="{B56964D8-78EE-412A-9397-05CB2807F415}" type="pres">
      <dgm:prSet presAssocID="{DC72218B-13C0-4570-91EC-11DD5807FA7D}" presName="diagram" presStyleCnt="0">
        <dgm:presLayoutVars>
          <dgm:dir/>
          <dgm:resizeHandles val="exact"/>
        </dgm:presLayoutVars>
      </dgm:prSet>
      <dgm:spPr/>
    </dgm:pt>
    <dgm:pt modelId="{5CEC8C1A-1DE8-406E-A6E8-9D2281515A99}" type="pres">
      <dgm:prSet presAssocID="{F0803572-4B7A-4E05-B0E6-59D2DC3174EC}" presName="node" presStyleLbl="node1" presStyleIdx="0" presStyleCnt="5">
        <dgm:presLayoutVars>
          <dgm:bulletEnabled val="1"/>
        </dgm:presLayoutVars>
      </dgm:prSet>
      <dgm:spPr/>
    </dgm:pt>
    <dgm:pt modelId="{13AC3932-21D7-4E7E-8497-46DF3F0117BB}" type="pres">
      <dgm:prSet presAssocID="{39963E33-A5F1-4D73-AC1C-63C5F8967C55}" presName="sibTrans" presStyleCnt="0"/>
      <dgm:spPr/>
    </dgm:pt>
    <dgm:pt modelId="{FFF0A370-0328-4AE3-9F81-AA367D7B6F24}" type="pres">
      <dgm:prSet presAssocID="{CB406AAA-38E4-4021-A709-DBA831398419}" presName="node" presStyleLbl="node1" presStyleIdx="1" presStyleCnt="5">
        <dgm:presLayoutVars>
          <dgm:bulletEnabled val="1"/>
        </dgm:presLayoutVars>
      </dgm:prSet>
      <dgm:spPr/>
    </dgm:pt>
    <dgm:pt modelId="{F0BA1563-FA65-4502-946C-C4532FBA3502}" type="pres">
      <dgm:prSet presAssocID="{1EEB7898-C20C-43B4-827A-E16121E55049}" presName="sibTrans" presStyleCnt="0"/>
      <dgm:spPr/>
    </dgm:pt>
    <dgm:pt modelId="{7A065E4C-EF32-40AF-946A-7B9C612B1F8E}" type="pres">
      <dgm:prSet presAssocID="{49E4D9D4-8AEE-474C-A725-94D0D8A016A0}" presName="node" presStyleLbl="node1" presStyleIdx="2" presStyleCnt="5">
        <dgm:presLayoutVars>
          <dgm:bulletEnabled val="1"/>
        </dgm:presLayoutVars>
      </dgm:prSet>
      <dgm:spPr/>
    </dgm:pt>
    <dgm:pt modelId="{788FD2D5-FA78-4EE1-A326-EFDB348D21C5}" type="pres">
      <dgm:prSet presAssocID="{CFADB6AB-2C68-4276-A896-FFF44E4F2F39}" presName="sibTrans" presStyleCnt="0"/>
      <dgm:spPr/>
    </dgm:pt>
    <dgm:pt modelId="{216663EB-45E5-4DC4-B650-10E836D73E20}" type="pres">
      <dgm:prSet presAssocID="{23042974-6F19-420B-860C-536108C47920}" presName="node" presStyleLbl="node1" presStyleIdx="3" presStyleCnt="5">
        <dgm:presLayoutVars>
          <dgm:bulletEnabled val="1"/>
        </dgm:presLayoutVars>
      </dgm:prSet>
      <dgm:spPr/>
    </dgm:pt>
    <dgm:pt modelId="{F91CE1A4-BACA-4A5D-ABFE-7369834A31F8}" type="pres">
      <dgm:prSet presAssocID="{53182DFE-282D-46B6-81A6-263D0DB112DA}" presName="sibTrans" presStyleCnt="0"/>
      <dgm:spPr/>
    </dgm:pt>
    <dgm:pt modelId="{115E2A07-2E7C-41E2-80A8-431501969D0B}" type="pres">
      <dgm:prSet presAssocID="{6E1EF086-8EC8-4F5E-AA31-D09D6B7EB2CF}" presName="node" presStyleLbl="node1" presStyleIdx="4" presStyleCnt="5">
        <dgm:presLayoutVars>
          <dgm:bulletEnabled val="1"/>
        </dgm:presLayoutVars>
      </dgm:prSet>
      <dgm:spPr/>
    </dgm:pt>
  </dgm:ptLst>
  <dgm:cxnLst>
    <dgm:cxn modelId="{3C19F375-2D05-430A-897A-A2C771958366}" type="presOf" srcId="{F0803572-4B7A-4E05-B0E6-59D2DC3174EC}" destId="{5CEC8C1A-1DE8-406E-A6E8-9D2281515A99}" srcOrd="0" destOrd="0" presId="urn:microsoft.com/office/officeart/2005/8/layout/default"/>
    <dgm:cxn modelId="{43B46319-AAD4-4FF7-BA0E-4ECCAD42A069}" type="presOf" srcId="{6E1EF086-8EC8-4F5E-AA31-D09D6B7EB2CF}" destId="{115E2A07-2E7C-41E2-80A8-431501969D0B}" srcOrd="0" destOrd="0" presId="urn:microsoft.com/office/officeart/2005/8/layout/default"/>
    <dgm:cxn modelId="{C44647CB-7260-4E2D-8647-B27721B314A3}" type="presOf" srcId="{49E4D9D4-8AEE-474C-A725-94D0D8A016A0}" destId="{7A065E4C-EF32-40AF-946A-7B9C612B1F8E}" srcOrd="0" destOrd="0" presId="urn:microsoft.com/office/officeart/2005/8/layout/default"/>
    <dgm:cxn modelId="{4B08AB5E-E0E7-4C44-9B7E-CBC4576704B3}" srcId="{DC72218B-13C0-4570-91EC-11DD5807FA7D}" destId="{CB406AAA-38E4-4021-A709-DBA831398419}" srcOrd="1" destOrd="0" parTransId="{CDA25BE7-1E09-45AE-BE88-D816307ECDDD}" sibTransId="{1EEB7898-C20C-43B4-827A-E16121E55049}"/>
    <dgm:cxn modelId="{C77BD471-EA48-4F4C-9DF0-4406670A3198}" type="presOf" srcId="{23042974-6F19-420B-860C-536108C47920}" destId="{216663EB-45E5-4DC4-B650-10E836D73E20}" srcOrd="0" destOrd="0" presId="urn:microsoft.com/office/officeart/2005/8/layout/default"/>
    <dgm:cxn modelId="{4A8A7844-FE29-474F-9F2A-83CEE7606446}" type="presOf" srcId="{DC72218B-13C0-4570-91EC-11DD5807FA7D}" destId="{B56964D8-78EE-412A-9397-05CB2807F415}" srcOrd="0" destOrd="0" presId="urn:microsoft.com/office/officeart/2005/8/layout/default"/>
    <dgm:cxn modelId="{624265C0-42A0-4CCF-8E79-81ABF4B62098}" srcId="{DC72218B-13C0-4570-91EC-11DD5807FA7D}" destId="{49E4D9D4-8AEE-474C-A725-94D0D8A016A0}" srcOrd="2" destOrd="0" parTransId="{F721A9F1-F3A2-49D4-98FB-5E09389872D1}" sibTransId="{CFADB6AB-2C68-4276-A896-FFF44E4F2F39}"/>
    <dgm:cxn modelId="{E7466C88-D443-4F5A-A75A-BCFCD30BE3C2}" type="presOf" srcId="{CB406AAA-38E4-4021-A709-DBA831398419}" destId="{FFF0A370-0328-4AE3-9F81-AA367D7B6F24}" srcOrd="0" destOrd="0" presId="urn:microsoft.com/office/officeart/2005/8/layout/default"/>
    <dgm:cxn modelId="{9E1E9654-0D35-4BAB-8794-C96D152340BD}" srcId="{DC72218B-13C0-4570-91EC-11DD5807FA7D}" destId="{F0803572-4B7A-4E05-B0E6-59D2DC3174EC}" srcOrd="0" destOrd="0" parTransId="{9AB42B16-0958-446F-8E9D-4B863847314B}" sibTransId="{39963E33-A5F1-4D73-AC1C-63C5F8967C55}"/>
    <dgm:cxn modelId="{B7DD09C4-2164-4851-8281-ECBDDBA22332}" srcId="{DC72218B-13C0-4570-91EC-11DD5807FA7D}" destId="{23042974-6F19-420B-860C-536108C47920}" srcOrd="3" destOrd="0" parTransId="{BA1BF2D6-B097-4C53-BB3D-CE286A16DADD}" sibTransId="{53182DFE-282D-46B6-81A6-263D0DB112DA}"/>
    <dgm:cxn modelId="{A450AB9C-C18E-4BDF-A24B-5B53C3336BB8}" srcId="{DC72218B-13C0-4570-91EC-11DD5807FA7D}" destId="{6E1EF086-8EC8-4F5E-AA31-D09D6B7EB2CF}" srcOrd="4" destOrd="0" parTransId="{2F17E44F-F1CB-4647-9950-4B167764877A}" sibTransId="{984A18A9-0F43-4A99-8168-A57E9F92DC71}"/>
    <dgm:cxn modelId="{AF37CE49-728E-4624-AD93-F3CE4C428C6A}" type="presParOf" srcId="{B56964D8-78EE-412A-9397-05CB2807F415}" destId="{5CEC8C1A-1DE8-406E-A6E8-9D2281515A99}" srcOrd="0" destOrd="0" presId="urn:microsoft.com/office/officeart/2005/8/layout/default"/>
    <dgm:cxn modelId="{C7665913-B8F4-4420-BF2F-D8D963F4D433}" type="presParOf" srcId="{B56964D8-78EE-412A-9397-05CB2807F415}" destId="{13AC3932-21D7-4E7E-8497-46DF3F0117BB}" srcOrd="1" destOrd="0" presId="urn:microsoft.com/office/officeart/2005/8/layout/default"/>
    <dgm:cxn modelId="{DD5B66E1-52A9-416B-886D-04A046369482}" type="presParOf" srcId="{B56964D8-78EE-412A-9397-05CB2807F415}" destId="{FFF0A370-0328-4AE3-9F81-AA367D7B6F24}" srcOrd="2" destOrd="0" presId="urn:microsoft.com/office/officeart/2005/8/layout/default"/>
    <dgm:cxn modelId="{30AB73C1-CF24-4239-A71D-346416D27C29}" type="presParOf" srcId="{B56964D8-78EE-412A-9397-05CB2807F415}" destId="{F0BA1563-FA65-4502-946C-C4532FBA3502}" srcOrd="3" destOrd="0" presId="urn:microsoft.com/office/officeart/2005/8/layout/default"/>
    <dgm:cxn modelId="{CDA907AD-F641-4501-91A6-B58B29CA13B5}" type="presParOf" srcId="{B56964D8-78EE-412A-9397-05CB2807F415}" destId="{7A065E4C-EF32-40AF-946A-7B9C612B1F8E}" srcOrd="4" destOrd="0" presId="urn:microsoft.com/office/officeart/2005/8/layout/default"/>
    <dgm:cxn modelId="{DE2C34AA-15DE-4A27-A619-6E7D55A5571F}" type="presParOf" srcId="{B56964D8-78EE-412A-9397-05CB2807F415}" destId="{788FD2D5-FA78-4EE1-A326-EFDB348D21C5}" srcOrd="5" destOrd="0" presId="urn:microsoft.com/office/officeart/2005/8/layout/default"/>
    <dgm:cxn modelId="{37598FF4-FDF1-4320-BA6B-71445A2CCC01}" type="presParOf" srcId="{B56964D8-78EE-412A-9397-05CB2807F415}" destId="{216663EB-45E5-4DC4-B650-10E836D73E20}" srcOrd="6" destOrd="0" presId="urn:microsoft.com/office/officeart/2005/8/layout/default"/>
    <dgm:cxn modelId="{F69A8BA3-F0E3-4417-B19F-37C25FDA631D}" type="presParOf" srcId="{B56964D8-78EE-412A-9397-05CB2807F415}" destId="{F91CE1A4-BACA-4A5D-ABFE-7369834A31F8}" srcOrd="7" destOrd="0" presId="urn:microsoft.com/office/officeart/2005/8/layout/default"/>
    <dgm:cxn modelId="{1EB134BF-6D32-4D68-9B72-EA6C18EE9664}" type="presParOf" srcId="{B56964D8-78EE-412A-9397-05CB2807F415}" destId="{115E2A07-2E7C-41E2-80A8-431501969D0B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327774-B04C-46A5-BC55-4FCD6B49C19A}">
      <dsp:nvSpPr>
        <dsp:cNvPr id="0" name=""/>
        <dsp:cNvSpPr/>
      </dsp:nvSpPr>
      <dsp:spPr>
        <a:xfrm>
          <a:off x="8840" y="1232961"/>
          <a:ext cx="2642294" cy="15853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Raise Capital</a:t>
          </a:r>
        </a:p>
      </dsp:txBody>
      <dsp:txXfrm>
        <a:off x="55274" y="1279395"/>
        <a:ext cx="2549426" cy="1492508"/>
      </dsp:txXfrm>
    </dsp:sp>
    <dsp:sp modelId="{6F1D6792-6CF3-471D-BEEA-C7362EA623A5}">
      <dsp:nvSpPr>
        <dsp:cNvPr id="0" name=""/>
        <dsp:cNvSpPr/>
      </dsp:nvSpPr>
      <dsp:spPr>
        <a:xfrm>
          <a:off x="2915364" y="1698005"/>
          <a:ext cx="560166" cy="6552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2915364" y="1829063"/>
        <a:ext cx="392116" cy="393173"/>
      </dsp:txXfrm>
    </dsp:sp>
    <dsp:sp modelId="{E1A0B018-56C0-409D-99B3-FB89DB5E0CF3}">
      <dsp:nvSpPr>
        <dsp:cNvPr id="0" name=""/>
        <dsp:cNvSpPr/>
      </dsp:nvSpPr>
      <dsp:spPr>
        <a:xfrm>
          <a:off x="3708052" y="1232961"/>
          <a:ext cx="2642294" cy="15853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New Stock Offerings</a:t>
          </a:r>
        </a:p>
      </dsp:txBody>
      <dsp:txXfrm>
        <a:off x="3754486" y="1279395"/>
        <a:ext cx="2549426" cy="1492508"/>
      </dsp:txXfrm>
    </dsp:sp>
    <dsp:sp modelId="{383EC1D5-85AF-497B-B9EC-5C39D7F1782F}">
      <dsp:nvSpPr>
        <dsp:cNvPr id="0" name=""/>
        <dsp:cNvSpPr/>
      </dsp:nvSpPr>
      <dsp:spPr>
        <a:xfrm>
          <a:off x="6614576" y="1698005"/>
          <a:ext cx="560166" cy="6552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6614576" y="1829063"/>
        <a:ext cx="392116" cy="393173"/>
      </dsp:txXfrm>
    </dsp:sp>
    <dsp:sp modelId="{6162DAD5-1D05-450C-80EB-785C62DAD4FA}">
      <dsp:nvSpPr>
        <dsp:cNvPr id="0" name=""/>
        <dsp:cNvSpPr/>
      </dsp:nvSpPr>
      <dsp:spPr>
        <a:xfrm>
          <a:off x="7407265" y="1232961"/>
          <a:ext cx="2642294" cy="15853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Underwriting Fees</a:t>
          </a:r>
        </a:p>
      </dsp:txBody>
      <dsp:txXfrm>
        <a:off x="7453699" y="1279395"/>
        <a:ext cx="2549426" cy="14925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AC7BE3-7076-440F-B269-035FED7E483C}">
      <dsp:nvSpPr>
        <dsp:cNvPr id="0" name=""/>
        <dsp:cNvSpPr/>
      </dsp:nvSpPr>
      <dsp:spPr>
        <a:xfrm>
          <a:off x="3782349" y="1180"/>
          <a:ext cx="5673523" cy="241471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$163,800 net discount income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$182,600 return on investment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$74,600 abnormal return on investment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b="1" kern="1200" dirty="0">
              <a:solidFill>
                <a:schemeClr val="accent1"/>
              </a:solidFill>
            </a:rPr>
            <a:t>$421,000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3782349" y="303019"/>
        <a:ext cx="4768006" cy="1811034"/>
      </dsp:txXfrm>
    </dsp:sp>
    <dsp:sp modelId="{D8F1AB83-CC32-4014-92C8-C8A7EB7789AD}">
      <dsp:nvSpPr>
        <dsp:cNvPr id="0" name=""/>
        <dsp:cNvSpPr/>
      </dsp:nvSpPr>
      <dsp:spPr>
        <a:xfrm>
          <a:off x="0" y="1180"/>
          <a:ext cx="3782349" cy="24147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790" tIns="112395" rIns="224790" bIns="112395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900" kern="1200" dirty="0"/>
            <a:t>$200,000</a:t>
          </a:r>
        </a:p>
      </dsp:txBody>
      <dsp:txXfrm>
        <a:off x="117877" y="119057"/>
        <a:ext cx="3546595" cy="21789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EC8C1A-1DE8-406E-A6E8-9D2281515A99}">
      <dsp:nvSpPr>
        <dsp:cNvPr id="0" name=""/>
        <dsp:cNvSpPr/>
      </dsp:nvSpPr>
      <dsp:spPr>
        <a:xfrm>
          <a:off x="1221978" y="2645"/>
          <a:ext cx="2706687" cy="16240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Informed</a:t>
          </a:r>
        </a:p>
      </dsp:txBody>
      <dsp:txXfrm>
        <a:off x="1221978" y="2645"/>
        <a:ext cx="2706687" cy="1624012"/>
      </dsp:txXfrm>
    </dsp:sp>
    <dsp:sp modelId="{FFF0A370-0328-4AE3-9F81-AA367D7B6F24}">
      <dsp:nvSpPr>
        <dsp:cNvPr id="0" name=""/>
        <dsp:cNvSpPr/>
      </dsp:nvSpPr>
      <dsp:spPr>
        <a:xfrm>
          <a:off x="4199334" y="2645"/>
          <a:ext cx="2706687" cy="16240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Undesired Market Risks</a:t>
          </a:r>
        </a:p>
      </dsp:txBody>
      <dsp:txXfrm>
        <a:off x="4199334" y="2645"/>
        <a:ext cx="2706687" cy="1624012"/>
      </dsp:txXfrm>
    </dsp:sp>
    <dsp:sp modelId="{7A065E4C-EF32-40AF-946A-7B9C612B1F8E}">
      <dsp:nvSpPr>
        <dsp:cNvPr id="0" name=""/>
        <dsp:cNvSpPr/>
      </dsp:nvSpPr>
      <dsp:spPr>
        <a:xfrm>
          <a:off x="1221978" y="1897327"/>
          <a:ext cx="2706687" cy="16240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Monitor</a:t>
          </a:r>
        </a:p>
      </dsp:txBody>
      <dsp:txXfrm>
        <a:off x="1221978" y="1897327"/>
        <a:ext cx="2706687" cy="1624012"/>
      </dsp:txXfrm>
    </dsp:sp>
    <dsp:sp modelId="{216663EB-45E5-4DC4-B650-10E836D73E20}">
      <dsp:nvSpPr>
        <dsp:cNvPr id="0" name=""/>
        <dsp:cNvSpPr/>
      </dsp:nvSpPr>
      <dsp:spPr>
        <a:xfrm>
          <a:off x="4199334" y="1897327"/>
          <a:ext cx="2706687" cy="16240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Secondary Market Transaction Costs</a:t>
          </a:r>
        </a:p>
      </dsp:txBody>
      <dsp:txXfrm>
        <a:off x="4199334" y="1897327"/>
        <a:ext cx="2706687" cy="1624012"/>
      </dsp:txXfrm>
    </dsp:sp>
    <dsp:sp modelId="{115E2A07-2E7C-41E2-80A8-431501969D0B}">
      <dsp:nvSpPr>
        <dsp:cNvPr id="0" name=""/>
        <dsp:cNvSpPr/>
      </dsp:nvSpPr>
      <dsp:spPr>
        <a:xfrm>
          <a:off x="2710656" y="3792008"/>
          <a:ext cx="2706687" cy="16240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Margin Requirements &amp; Tax Laws</a:t>
          </a:r>
        </a:p>
      </dsp:txBody>
      <dsp:txXfrm>
        <a:off x="2710656" y="3792008"/>
        <a:ext cx="2706687" cy="16240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58606-107F-49D9-B197-D26D656D7973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B2F1B749-690D-4BE4-8360-BC715EA21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379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58606-107F-49D9-B197-D26D656D7973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1B749-690D-4BE4-8360-BC715EA21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922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58606-107F-49D9-B197-D26D656D7973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1B749-690D-4BE4-8360-BC715EA21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020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58606-107F-49D9-B197-D26D656D7973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1B749-690D-4BE4-8360-BC715EA21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161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E3058606-107F-49D9-B197-D26D656D7973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B2F1B749-690D-4BE4-8360-BC715EA21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961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58606-107F-49D9-B197-D26D656D7973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1B749-690D-4BE4-8360-BC715EA21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197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58606-107F-49D9-B197-D26D656D7973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1B749-690D-4BE4-8360-BC715EA21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485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58606-107F-49D9-B197-D26D656D7973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1B749-690D-4BE4-8360-BC715EA21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43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58606-107F-49D9-B197-D26D656D7973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1B749-690D-4BE4-8360-BC715EA21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55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58606-107F-49D9-B197-D26D656D7973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1B749-690D-4BE4-8360-BC715EA21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589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58606-107F-49D9-B197-D26D656D7973}" type="datetimeFigureOut">
              <a:rPr lang="en-US" smtClean="0"/>
              <a:t>9/22/2016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1B749-690D-4BE4-8360-BC715EA21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986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E3058606-107F-49D9-B197-D26D656D7973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B2F1B749-690D-4BE4-8360-BC715EA21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46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Decentralized Investment Banking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The Case of Discount Dividend-Reinvestment and Stock-Purchase Plans </a:t>
            </a:r>
          </a:p>
        </p:txBody>
      </p:sp>
    </p:spTree>
    <p:extLst>
      <p:ext uri="{BB962C8B-B14F-4D97-AF65-F5344CB8AC3E}">
        <p14:creationId xmlns:p14="http://schemas.microsoft.com/office/powerpoint/2010/main" val="309180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Actual Discount Calculation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Which prices to use: last traded (</a:t>
            </a:r>
            <a:r>
              <a:rPr lang="en-US" sz="2400" dirty="0">
                <a:solidFill>
                  <a:schemeClr val="accent1"/>
                </a:solidFill>
              </a:rPr>
              <a:t>40%</a:t>
            </a:r>
            <a:r>
              <a:rPr lang="en-US" sz="2400" dirty="0"/>
              <a:t>), daily high and low (</a:t>
            </a:r>
            <a:r>
              <a:rPr lang="en-US" sz="2400" dirty="0">
                <a:solidFill>
                  <a:schemeClr val="accent1"/>
                </a:solidFill>
              </a:rPr>
              <a:t>about 40%</a:t>
            </a:r>
            <a:r>
              <a:rPr lang="en-US" sz="2400" dirty="0"/>
              <a:t>), closing bid and ask (</a:t>
            </a:r>
            <a:r>
              <a:rPr lang="en-US" sz="2400" dirty="0">
                <a:solidFill>
                  <a:schemeClr val="accent1"/>
                </a:solidFill>
              </a:rPr>
              <a:t>1 in 6</a:t>
            </a:r>
            <a:r>
              <a:rPr lang="en-US" sz="2400" dirty="0"/>
              <a:t>)</a:t>
            </a:r>
          </a:p>
          <a:p>
            <a:endParaRPr lang="en-US" sz="2400" dirty="0"/>
          </a:p>
          <a:p>
            <a:r>
              <a:rPr lang="en-US" sz="2400" dirty="0"/>
              <a:t>The averaging period varies. (</a:t>
            </a:r>
            <a:r>
              <a:rPr lang="en-US" sz="2400" dirty="0">
                <a:solidFill>
                  <a:schemeClr val="accent1"/>
                </a:solidFill>
              </a:rPr>
              <a:t>60% ends on the day of investment, the rest on the day before</a:t>
            </a:r>
            <a:r>
              <a:rPr lang="en-US" sz="2400" dirty="0"/>
              <a:t>)</a:t>
            </a:r>
          </a:p>
          <a:p>
            <a:endParaRPr lang="en-US" sz="2400" dirty="0"/>
          </a:p>
          <a:p>
            <a:r>
              <a:rPr lang="en-US" sz="2400" dirty="0"/>
              <a:t>The date by which investment funds must reach the plan administrator varies.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292598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5853" y="0"/>
            <a:ext cx="10058400" cy="1609344"/>
          </a:xfrm>
        </p:spPr>
        <p:txBody>
          <a:bodyPr/>
          <a:lstStyle/>
          <a:p>
            <a:r>
              <a:rPr lang="en-US" dirty="0"/>
              <a:t>Costs of Participating in the Plan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746711791"/>
              </p:ext>
            </p:extLst>
          </p:nvPr>
        </p:nvGraphicFramePr>
        <p:xfrm>
          <a:off x="1898776" y="1289304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901419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 Hedges against stock-price declines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Purchase in-the-money put options</a:t>
            </a:r>
          </a:p>
          <a:p>
            <a:endParaRPr lang="en-US" sz="2400" dirty="0"/>
          </a:p>
          <a:p>
            <a:r>
              <a:rPr lang="en-US" sz="2400" dirty="0"/>
              <a:t>Sell short</a:t>
            </a:r>
          </a:p>
          <a:p>
            <a:endParaRPr lang="en-US" sz="2400" dirty="0"/>
          </a:p>
          <a:p>
            <a:r>
              <a:rPr lang="en-US" sz="2400" dirty="0"/>
              <a:t>Macro hedge – purchase actively traded put options on a market index</a:t>
            </a:r>
          </a:p>
        </p:txBody>
      </p:sp>
    </p:spTree>
    <p:extLst>
      <p:ext uri="{BB962C8B-B14F-4D97-AF65-F5344CB8AC3E}">
        <p14:creationId xmlns:p14="http://schemas.microsoft.com/office/powerpoint/2010/main" val="767716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Stock Performance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917" y="1680090"/>
            <a:ext cx="8309844" cy="4987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0048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Naïve investment Strategies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848" y="1589698"/>
            <a:ext cx="7512615" cy="5029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5783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Actual Return vs. Benchmark ROI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848" y="1660881"/>
            <a:ext cx="8943165" cy="4891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2396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Discount stock-purchase plans </a:t>
            </a:r>
            <a:endParaRPr lang="en-US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848" y="2093976"/>
            <a:ext cx="5375462" cy="2283439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069848" y="448841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Conventional underwritings </a:t>
            </a:r>
            <a:endParaRPr lang="en-US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7451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Decentralized investment banking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603388" y="2865926"/>
            <a:ext cx="35814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Discounts</a:t>
            </a:r>
          </a:p>
        </p:txBody>
      </p:sp>
      <p:sp>
        <p:nvSpPr>
          <p:cNvPr id="5" name="Rectangle 4"/>
          <p:cNvSpPr/>
          <p:nvPr/>
        </p:nvSpPr>
        <p:spPr>
          <a:xfrm>
            <a:off x="7364179" y="2591885"/>
            <a:ext cx="471276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Underwriting</a:t>
            </a:r>
          </a:p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Fees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6765" y="2591885"/>
            <a:ext cx="3021381" cy="15940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50207" y="4844120"/>
            <a:ext cx="93780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Better off?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Most shareholders do not participate in discount programs.</a:t>
            </a:r>
          </a:p>
        </p:txBody>
      </p:sp>
    </p:spTree>
    <p:extLst>
      <p:ext uri="{BB962C8B-B14F-4D97-AF65-F5344CB8AC3E}">
        <p14:creationId xmlns:p14="http://schemas.microsoft.com/office/powerpoint/2010/main" val="18721097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Firms are willing to incur high costs to pay dividends and then issue an offsetting amount of new equity</a:t>
            </a:r>
            <a:r>
              <a:rPr lang="en-US"/>
              <a:t>. </a:t>
            </a:r>
            <a:endParaRPr lang="en-US" dirty="0"/>
          </a:p>
          <a:p>
            <a:r>
              <a:rPr lang="en-US" dirty="0"/>
              <a:t>Tax cost of paying dividends </a:t>
            </a:r>
          </a:p>
          <a:p>
            <a:endParaRPr lang="en-US" dirty="0"/>
          </a:p>
          <a:p>
            <a:r>
              <a:rPr lang="en-US" dirty="0"/>
              <a:t>Administrative cost of running the discount program </a:t>
            </a:r>
          </a:p>
          <a:p>
            <a:r>
              <a:rPr lang="en-US" dirty="0"/>
              <a:t>Transaction costs associated with resales of shares in the secondary market</a:t>
            </a:r>
          </a:p>
          <a:p>
            <a:r>
              <a:rPr lang="en-US" sz="2400" dirty="0">
                <a:solidFill>
                  <a:schemeClr val="accent1"/>
                </a:solidFill>
              </a:rPr>
              <a:t>!!! The cost to existing shareholders of offering 5% discounts to new shareholders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3904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Conclusion – termination of cash discounts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5% discount is too generous to maximize the welfare of current shareholders</a:t>
            </a:r>
          </a:p>
          <a:p>
            <a:endParaRPr lang="en-US" dirty="0"/>
          </a:p>
          <a:p>
            <a:r>
              <a:rPr lang="en-US" dirty="0"/>
              <a:t>Elimination of discounts on optional cash purchases (e.g. BOA)</a:t>
            </a:r>
          </a:p>
          <a:p>
            <a:endParaRPr lang="en-US" dirty="0"/>
          </a:p>
          <a:p>
            <a:r>
              <a:rPr lang="en-US" dirty="0"/>
              <a:t>Firms raised the target level of capital (e.g. slow down the rate at which capital is raised) --- </a:t>
            </a:r>
            <a:r>
              <a:rPr lang="en-US" dirty="0">
                <a:solidFill>
                  <a:schemeClr val="accent1"/>
                </a:solidFill>
              </a:rPr>
              <a:t>adverse selection related cost </a:t>
            </a:r>
            <a:r>
              <a:rPr lang="en-US" dirty="0"/>
              <a:t>---</a:t>
            </a:r>
            <a:r>
              <a:rPr lang="en-US" dirty="0">
                <a:solidFill>
                  <a:schemeClr val="accent1"/>
                </a:solidFill>
              </a:rPr>
              <a:t> depress share prices</a:t>
            </a:r>
          </a:p>
          <a:p>
            <a:endParaRPr lang="en-US" dirty="0"/>
          </a:p>
          <a:p>
            <a:r>
              <a:rPr lang="en-US" dirty="0"/>
              <a:t>Divided: some found it cost effective, others less favorable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325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Myron S. Scholes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9" y="2121408"/>
            <a:ext cx="7048382" cy="4050792"/>
          </a:xfrm>
        </p:spPr>
        <p:txBody>
          <a:bodyPr>
            <a:normAutofit/>
          </a:bodyPr>
          <a:lstStyle/>
          <a:p>
            <a:r>
              <a:rPr lang="en-US" dirty="0"/>
              <a:t>Professor of Finance, at the Stanford Graduate School of Business</a:t>
            </a:r>
          </a:p>
          <a:p>
            <a:r>
              <a:rPr lang="en-US" dirty="0"/>
              <a:t>Co-originator of the Black-Scholes options pricing model</a:t>
            </a:r>
          </a:p>
          <a:p>
            <a:r>
              <a:rPr lang="en-US" dirty="0"/>
              <a:t>Dimensional Fund Advisors Board of Director </a:t>
            </a:r>
          </a:p>
          <a:p>
            <a:r>
              <a:rPr lang="en-US" dirty="0"/>
              <a:t>He was a principal and Limited Partner at Long-Term Capital Management, L.P. and a Managing Director at Salomon Brothers.</a:t>
            </a:r>
          </a:p>
          <a:p>
            <a:r>
              <a:rPr lang="en-US" dirty="0"/>
              <a:t>Scholes earned his PhD at the University of Chicago.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1571" y="2121408"/>
            <a:ext cx="2672464" cy="3153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0676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WAIT TO SEE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7" y="4389119"/>
            <a:ext cx="8718921" cy="1771357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Capital hungry companies and banks gear up for the next round of capital raising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Discount?</a:t>
            </a:r>
          </a:p>
        </p:txBody>
      </p:sp>
    </p:spTree>
    <p:extLst>
      <p:ext uri="{BB962C8B-B14F-4D97-AF65-F5344CB8AC3E}">
        <p14:creationId xmlns:p14="http://schemas.microsoft.com/office/powerpoint/2010/main" val="3418014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75795"/>
            <a:ext cx="10058400" cy="1609344"/>
          </a:xfrm>
        </p:spPr>
        <p:txBody>
          <a:bodyPr/>
          <a:lstStyle/>
          <a:p>
            <a:r>
              <a:rPr lang="en-US" dirty="0"/>
              <a:t>Stanford|harvard|U Chicago|mit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403" y="1537585"/>
            <a:ext cx="10058400" cy="4736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087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06880"/>
            <a:ext cx="10058400" cy="1609344"/>
          </a:xfrm>
        </p:spPr>
        <p:txBody>
          <a:bodyPr/>
          <a:lstStyle/>
          <a:p>
            <a:r>
              <a:rPr lang="en-US" dirty="0"/>
              <a:t>idea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760415"/>
              </p:ext>
            </p:extLst>
          </p:nvPr>
        </p:nvGraphicFramePr>
        <p:xfrm>
          <a:off x="1069975" y="2120900"/>
          <a:ext cx="10058400" cy="4051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59270" y="406879"/>
            <a:ext cx="4244524" cy="26430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73731" y="406878"/>
            <a:ext cx="2659336" cy="264303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69848" y="1485328"/>
            <a:ext cx="543610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Discount Stock </a:t>
            </a:r>
          </a:p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Purchase Plans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64790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Tested the degree to which individual investors can profitably serve this investment banking function</a:t>
            </a:r>
          </a:p>
          <a:p>
            <a:endParaRPr lang="en-US" dirty="0"/>
          </a:p>
          <a:p>
            <a:r>
              <a:rPr lang="en-US" dirty="0"/>
              <a:t>Why it takes firms so long to raise the target level of capital</a:t>
            </a:r>
          </a:p>
          <a:p>
            <a:endParaRPr lang="en-US" dirty="0"/>
          </a:p>
          <a:p>
            <a:r>
              <a:rPr lang="en-US" dirty="0"/>
              <a:t>Why many eligible shareholders do not participate in these discount plans</a:t>
            </a:r>
          </a:p>
        </p:txBody>
      </p:sp>
    </p:spTree>
    <p:extLst>
      <p:ext uri="{BB962C8B-B14F-4D97-AF65-F5344CB8AC3E}">
        <p14:creationId xmlns:p14="http://schemas.microsoft.com/office/powerpoint/2010/main" val="4092898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722" y="328374"/>
            <a:ext cx="10058400" cy="1609344"/>
          </a:xfrm>
        </p:spPr>
        <p:txBody>
          <a:bodyPr/>
          <a:lstStyle/>
          <a:p>
            <a:r>
              <a:rPr lang="en-US" dirty="0"/>
              <a:t>Investment Strategies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7" y="1768381"/>
            <a:ext cx="10058400" cy="4050792"/>
          </a:xfrm>
        </p:spPr>
        <p:txBody>
          <a:bodyPr/>
          <a:lstStyle/>
          <a:p>
            <a:r>
              <a:rPr lang="en-US" dirty="0"/>
              <a:t>The right to buy additional shares at a discount, typically 5.263% (or 5/95) from extant market prices</a:t>
            </a:r>
          </a:p>
          <a:p>
            <a:r>
              <a:rPr lang="en-US" dirty="0"/>
              <a:t>&gt;=1 share of company stock in certificate form and sign up to participate in the discount stock-purchase program</a:t>
            </a:r>
          </a:p>
          <a:p>
            <a:r>
              <a:rPr lang="en-US" dirty="0"/>
              <a:t>Mail in a check for stock periodically</a:t>
            </a:r>
          </a:p>
          <a:p>
            <a:r>
              <a:rPr lang="en-US" dirty="0"/>
              <a:t>The company then issued, free of commissions, discounted shares that could be sold in the market within a few weeks</a:t>
            </a:r>
          </a:p>
          <a:p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12392829"/>
              </p:ext>
            </p:extLst>
          </p:nvPr>
        </p:nvGraphicFramePr>
        <p:xfrm>
          <a:off x="1428985" y="4255732"/>
          <a:ext cx="9455873" cy="24170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55229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Industry Concentration</a:t>
            </a:r>
          </a:p>
          <a:p>
            <a:endParaRPr lang="en-US" dirty="0"/>
          </a:p>
          <a:p>
            <a:r>
              <a:rPr lang="en-US" dirty="0"/>
              <a:t>Investment Ceilings and Discounts</a:t>
            </a:r>
          </a:p>
          <a:p>
            <a:endParaRPr lang="en-US" dirty="0"/>
          </a:p>
          <a:p>
            <a:r>
              <a:rPr lang="en-US" dirty="0"/>
              <a:t>Actual Discount Calculation</a:t>
            </a:r>
          </a:p>
          <a:p>
            <a:endParaRPr lang="en-US" dirty="0"/>
          </a:p>
          <a:p>
            <a:r>
              <a:rPr lang="en-US" dirty="0"/>
              <a:t>Costs of Participating in the Plan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2757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9013" y="0"/>
            <a:ext cx="10058400" cy="1609344"/>
          </a:xfrm>
        </p:spPr>
        <p:txBody>
          <a:bodyPr/>
          <a:lstStyle/>
          <a:p>
            <a:r>
              <a:rPr lang="en-US" dirty="0"/>
              <a:t>Industry Concentration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083" y="1264426"/>
            <a:ext cx="7729127" cy="55935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441547" y="2938934"/>
            <a:ext cx="34638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74 out of 82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2.6M out of 3.6M</a:t>
            </a:r>
          </a:p>
        </p:txBody>
      </p:sp>
    </p:spTree>
    <p:extLst>
      <p:ext uri="{BB962C8B-B14F-4D97-AF65-F5344CB8AC3E}">
        <p14:creationId xmlns:p14="http://schemas.microsoft.com/office/powerpoint/2010/main" val="32415798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9013" y="0"/>
            <a:ext cx="10058400" cy="1609344"/>
          </a:xfrm>
        </p:spPr>
        <p:txBody>
          <a:bodyPr/>
          <a:lstStyle/>
          <a:p>
            <a:r>
              <a:rPr lang="en-US" dirty="0"/>
              <a:t>Investment Ceilings and Discounts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156932" y="2345482"/>
            <a:ext cx="34638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57 out of 66 (5%)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13 monthly</a:t>
            </a:r>
          </a:p>
          <a:p>
            <a:r>
              <a:rPr lang="en-US" sz="2800" dirty="0"/>
              <a:t>   49 quarterly</a:t>
            </a:r>
          </a:p>
          <a:p>
            <a:r>
              <a:rPr lang="en-US" sz="2800" dirty="0"/>
              <a:t>   4 annually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312" y="1172174"/>
            <a:ext cx="6284166" cy="5762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9473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423</TotalTime>
  <Words>552</Words>
  <Application>Microsoft Office PowerPoint</Application>
  <PresentationFormat>Widescreen</PresentationFormat>
  <Paragraphs>100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Rockwell</vt:lpstr>
      <vt:lpstr>Rockwell Condensed</vt:lpstr>
      <vt:lpstr>Times New Roman</vt:lpstr>
      <vt:lpstr>Wingdings</vt:lpstr>
      <vt:lpstr>Wood Type</vt:lpstr>
      <vt:lpstr>Decentralized Investment Banking</vt:lpstr>
      <vt:lpstr>Myron S. Scholes</vt:lpstr>
      <vt:lpstr>Stanford|harvard|U Chicago|mit</vt:lpstr>
      <vt:lpstr>idea</vt:lpstr>
      <vt:lpstr>Outline</vt:lpstr>
      <vt:lpstr>Investment Strategies </vt:lpstr>
      <vt:lpstr>Features</vt:lpstr>
      <vt:lpstr>Industry Concentration</vt:lpstr>
      <vt:lpstr>Investment Ceilings and Discounts</vt:lpstr>
      <vt:lpstr>Actual Discount Calculation</vt:lpstr>
      <vt:lpstr>Costs of Participating in the Plan</vt:lpstr>
      <vt:lpstr>3 Hedges against stock-price declines</vt:lpstr>
      <vt:lpstr>Stock Performance </vt:lpstr>
      <vt:lpstr>Naïve investment Strategies</vt:lpstr>
      <vt:lpstr>Actual Return vs. Benchmark ROI </vt:lpstr>
      <vt:lpstr>Discount stock-purchase plans </vt:lpstr>
      <vt:lpstr>Decentralized investment banking</vt:lpstr>
      <vt:lpstr>Why?</vt:lpstr>
      <vt:lpstr>Conclusion – termination of cash discounts </vt:lpstr>
      <vt:lpstr>WAIT TO SEE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Decentralized Investment Banking</dc:title>
  <dc:creator>Kinors Qi</dc:creator>
  <cp:lastModifiedBy>Kinors Qi</cp:lastModifiedBy>
  <cp:revision>65</cp:revision>
  <dcterms:created xsi:type="dcterms:W3CDTF">2016-09-22T13:17:02Z</dcterms:created>
  <dcterms:modified xsi:type="dcterms:W3CDTF">2016-09-22T20:20:44Z</dcterms:modified>
</cp:coreProperties>
</file>